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56" r:id="rId2"/>
    <p:sldId id="257" r:id="rId3"/>
    <p:sldId id="258" r:id="rId4"/>
    <p:sldId id="259" r:id="rId5"/>
    <p:sldId id="260" r:id="rId6"/>
    <p:sldId id="261" r:id="rId7"/>
    <p:sldId id="262" r:id="rId8"/>
    <p:sldId id="263" r:id="rId9"/>
    <p:sldId id="268" r:id="rId10"/>
    <p:sldId id="269" r:id="rId11"/>
    <p:sldId id="264" r:id="rId12"/>
    <p:sldId id="265" r:id="rId13"/>
    <p:sldId id="266" r:id="rId14"/>
    <p:sldId id="26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71A1F4F-658F-4CD9-98B4-1606ECC9C7B6}" type="datetimeFigureOut">
              <a:rPr lang="en-US"/>
              <a:pPr>
                <a:defRPr/>
              </a:pPr>
              <a:t>6/5/2009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52E304A-FA0A-417A-8EF5-400F7FC964B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 Introduce self- CSULB, Psychologist, CAPS</a:t>
            </a:r>
          </a:p>
          <a:p>
            <a:pPr>
              <a:spcBef>
                <a:spcPct val="0"/>
              </a:spcBef>
              <a:buFontTx/>
              <a:buChar char="•"/>
            </a:pPr>
            <a:r>
              <a:rPr lang="en-US" smtClean="0"/>
              <a:t>I’m a first generation college student – parents education, value of education</a:t>
            </a:r>
          </a:p>
          <a:p>
            <a:pPr>
              <a:spcBef>
                <a:spcPct val="0"/>
              </a:spcBef>
              <a:buFontTx/>
              <a:buChar char="•"/>
            </a:pPr>
            <a:r>
              <a:rPr lang="en-US" smtClean="0"/>
              <a:t> I work every day with student adjustment issues and with the most vulnerable of our student population</a:t>
            </a:r>
          </a:p>
          <a:p>
            <a:pPr>
              <a:spcBef>
                <a:spcPct val="0"/>
              </a:spcBef>
              <a:buFontTx/>
              <a:buChar char="•"/>
            </a:pPr>
            <a:r>
              <a:rPr lang="en-US" smtClean="0"/>
              <a:t>I believe that the university has a responsibility to the development of the whole person and that students and those who work with them would benefit from understanding the following topics</a:t>
            </a:r>
          </a:p>
          <a:p>
            <a:pPr>
              <a:spcBef>
                <a:spcPct val="0"/>
              </a:spcBef>
              <a:buFontTx/>
              <a:buChar char="•"/>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8EF1E1-DC21-42C5-9DEC-27E4C215440F}"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is kind of out of sequence and may not seem relevant but I would be negligent as a psychologist to mention mental health and wellbeing without talking about referrals to CAPS</a:t>
            </a:r>
          </a:p>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764FE-02EC-4A51-A38A-1017677DB131}"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When I think of first gen I’m thinking working class and people of color</a:t>
            </a:r>
          </a:p>
          <a:p>
            <a:pPr>
              <a:spcBef>
                <a:spcPct val="0"/>
              </a:spcBef>
            </a:pPr>
            <a:r>
              <a:rPr lang="en-US" smtClean="0"/>
              <a:t>With one foot in each place they are particularly vulnerable because if they trip they are on a slippery slope</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D90D50-7736-43C6-8438-246561B854EF}"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Students value connection if they don’t find it they are vulnerable and may leave because their friends may be going down another path that is more familiar and accessible to them</a:t>
            </a:r>
          </a:p>
          <a:p>
            <a:pPr>
              <a:spcBef>
                <a:spcPct val="0"/>
              </a:spcBef>
              <a:buFontTx/>
              <a:buChar char="•"/>
            </a:pPr>
            <a:r>
              <a:rPr lang="en-US" smtClean="0"/>
              <a:t>Most of them have to work some of them work 40 hrs a week and their families and communities may value work over being part of an org or spending time in the library</a:t>
            </a:r>
          </a:p>
          <a:p>
            <a:pPr>
              <a:spcBef>
                <a:spcPct val="0"/>
              </a:spcBef>
              <a:buFontTx/>
              <a:buChar char="•"/>
            </a:pPr>
            <a:r>
              <a:rPr lang="en-US" smtClean="0"/>
              <a:t>Survival of the group-Group cohesion- family obligations are important- group need outweighs the individual’s need</a:t>
            </a:r>
          </a:p>
          <a:p>
            <a:pPr>
              <a:spcBef>
                <a:spcPct val="0"/>
              </a:spcBef>
              <a:buFontTx/>
              <a:buChar char="•"/>
            </a:pPr>
            <a:r>
              <a:rPr lang="en-US" smtClean="0"/>
              <a:t>“felt need” what do I want to do or feel like doing – they won’t be coming during your office hours but when they feel the need.  </a:t>
            </a:r>
          </a:p>
          <a:p>
            <a:pPr>
              <a:spcBef>
                <a:spcPct val="0"/>
              </a:spcBef>
              <a:buFontTx/>
              <a:buChar char="•"/>
            </a:pPr>
            <a:r>
              <a:rPr lang="en-US" smtClean="0"/>
              <a:t>Relationship responsibility- feel more responsible for maintaining connections than for meeting the expectations of the academy</a:t>
            </a:r>
          </a:p>
          <a:p>
            <a:pPr>
              <a:spcBef>
                <a:spcPct val="0"/>
              </a:spcBef>
              <a:buFontTx/>
              <a:buChar char="•"/>
            </a:pPr>
            <a:r>
              <a:rPr lang="en-US" smtClean="0"/>
              <a:t>Students are vulnerable for slipping down the slope if they don’t feel connected, if they feel like having a foot in two worlds is too much they feel pulled by those that do not follow the path that they are on.</a:t>
            </a:r>
          </a:p>
          <a:p>
            <a:pPr>
              <a:spcBef>
                <a:spcPct val="0"/>
              </a:spcBef>
              <a:buFontTx/>
              <a:buChar char="•"/>
            </a:pPr>
            <a:r>
              <a:rPr lang="en-US" smtClean="0"/>
              <a:t>This is a process of acculturation- learning to live in these two worlds and making it work for you</a:t>
            </a:r>
          </a:p>
          <a:p>
            <a:pPr>
              <a:spcBef>
                <a:spcPct val="0"/>
              </a:spcBef>
              <a:buFontTx/>
              <a:buChar char="•"/>
            </a:pPr>
            <a:r>
              <a:rPr lang="en-US" smtClean="0"/>
              <a:t>I often talk to Latina students about the schizophrenic process of having different cultural/gender expectations in both of these worlds</a:t>
            </a:r>
          </a:p>
          <a:p>
            <a:pPr>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CF9FAC-A751-46EE-85CC-8561F7DE722C}" type="slidenum">
              <a:rPr lang="en-US">
                <a:cs typeface="Arial" charset="0"/>
              </a:rPr>
              <a:pPr fontAlgn="base">
                <a:spcBef>
                  <a:spcPct val="0"/>
                </a:spcBef>
                <a:spcAft>
                  <a:spcPct val="0"/>
                </a:spcAft>
              </a:pPr>
              <a:t>12</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Building a relationship-We may need to adjust to their “felt need” at the beginning and then when they trust us help them polish their interpersonal and professional skills</a:t>
            </a:r>
          </a:p>
          <a:p>
            <a:pPr>
              <a:spcBef>
                <a:spcPct val="0"/>
              </a:spcBef>
              <a:buFontTx/>
              <a:buChar char="•"/>
            </a:pPr>
            <a:r>
              <a:rPr lang="en-US" smtClean="0"/>
              <a:t>We can help facilitate the development of clearer communication skills, social skills and professional identity such as helping them learn how to talk to professors, contribute to classroom discussions and network in their field</a:t>
            </a:r>
          </a:p>
          <a:p>
            <a:pPr>
              <a:spcBef>
                <a:spcPct val="0"/>
              </a:spcBef>
              <a:buFontTx/>
              <a:buChar char="•"/>
            </a:pPr>
            <a:r>
              <a:rPr lang="en-US" smtClean="0"/>
              <a:t>Validate &amp; Normalize- acknowledging their experience, verbalize the difficulty of maintaining focus on academics while feeling pulled in various directions</a:t>
            </a:r>
          </a:p>
          <a:p>
            <a:pPr>
              <a:spcBef>
                <a:spcPct val="0"/>
              </a:spcBef>
              <a:buFontTx/>
              <a:buChar char="•"/>
            </a:pPr>
            <a:r>
              <a:rPr lang="en-US" smtClean="0"/>
              <a:t>They are strivers- they have taken a different path- by definition, they are the first they may have gone against the current and may still be swimming up stream</a:t>
            </a:r>
          </a:p>
          <a:p>
            <a:pPr>
              <a:spcBef>
                <a:spcPct val="0"/>
              </a:spcBef>
              <a:buFontTx/>
              <a:buChar char="•"/>
            </a:pPr>
            <a:r>
              <a:rPr lang="en-US" smtClean="0"/>
              <a:t>Because they are striving to attain a degree there is certainly a part of them that wants to be here when they are down and out speak to that part</a:t>
            </a:r>
          </a:p>
          <a:p>
            <a:pPr>
              <a:spcBef>
                <a:spcPct val="0"/>
              </a:spcBef>
              <a:buFontTx/>
              <a:buChar char="•"/>
            </a:pPr>
            <a:r>
              <a:rPr lang="en-US" smtClean="0"/>
              <a:t>If they seek out a relationship with you, feel honored by this and realize that they look up to you and want your approval</a:t>
            </a:r>
          </a:p>
          <a:p>
            <a:pPr>
              <a:spcBef>
                <a:spcPct val="0"/>
              </a:spcBef>
              <a:buFontTx/>
              <a:buChar char="•"/>
            </a:pPr>
            <a:r>
              <a:rPr lang="en-US" smtClean="0"/>
              <a:t>Moving from academic culture shock to academic ownership- actively engaging students to help them own their university experience, need to make a concerted effort to reduce alienation and disengagement of at risk students</a:t>
            </a: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C86BA9-4FD9-4B97-BFD3-38F458DB4D4A}"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(Read quote)</a:t>
            </a:r>
          </a:p>
          <a:p>
            <a:pPr>
              <a:spcBef>
                <a:spcPct val="0"/>
              </a:spcBef>
              <a:buFontTx/>
              <a:buChar char="•"/>
            </a:pPr>
            <a:r>
              <a:rPr lang="en-US" smtClean="0"/>
              <a:t>I wanted to end with a quote and I think  it is a testament to your character that you value meeting students where they are at, that you strive to understand them and that you are seeking ways of attending to their needs</a:t>
            </a:r>
          </a:p>
          <a:p>
            <a:pPr>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A42966-4CF6-4006-9105-545505F11CC8}"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is a website with some good information video clips and such that can be helpful for you and students</a:t>
            </a:r>
          </a:p>
          <a:p>
            <a:pPr>
              <a:spcBef>
                <a:spcPct val="0"/>
              </a:spcBef>
            </a:pPr>
            <a:r>
              <a:rPr lang="en-US" smtClean="0"/>
              <a:t>There is also a book called First in the family that can be helpful</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8AAEF3-2ED6-40EC-A0FB-5ACA92DB2F2B}"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If we are looking at psychological wellbeing it’s important to understand a college student’s primary developmental tasks</a:t>
            </a:r>
          </a:p>
          <a:p>
            <a:pPr>
              <a:spcBef>
                <a:spcPct val="0"/>
              </a:spcBef>
              <a:buFontTx/>
              <a:buChar char="•"/>
            </a:pPr>
            <a:r>
              <a:rPr lang="en-US" smtClean="0"/>
              <a:t> For every student these task are influenced by college environment, class material, organizations, their level of independence, culture, gender, class, LGBT and other aspects of their identity.</a:t>
            </a:r>
          </a:p>
          <a:p>
            <a:pPr>
              <a:spcBef>
                <a:spcPct val="0"/>
              </a:spcBef>
              <a:buFontTx/>
              <a:buChar char="•"/>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193D17-BA8E-49AF-9224-48902C9C6C97}"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 We will come back to this to see how 1</a:t>
            </a:r>
            <a:r>
              <a:rPr lang="en-US" baseline="30000" smtClean="0"/>
              <a:t>st</a:t>
            </a:r>
            <a:r>
              <a:rPr lang="en-US" smtClean="0"/>
              <a:t> gen students are particularly challenged by this task</a:t>
            </a:r>
          </a:p>
          <a:p>
            <a:pPr>
              <a:spcBef>
                <a:spcPct val="0"/>
              </a:spcBef>
              <a:buFontTx/>
              <a:buChar char="•"/>
            </a:pPr>
            <a:r>
              <a:rPr lang="en-US" smtClean="0"/>
              <a:t>All students begin to take responsibility for daily tasks, they may live away from home for 1</a:t>
            </a:r>
            <a:r>
              <a:rPr lang="en-US" baseline="30000" smtClean="0"/>
              <a:t>st</a:t>
            </a:r>
            <a:r>
              <a:rPr lang="en-US" smtClean="0"/>
              <a:t> time or begin to spend less time in the home, students begin to separate from family and are not so dependant on them</a:t>
            </a:r>
          </a:p>
          <a:p>
            <a:pPr>
              <a:spcBef>
                <a:spcPct val="0"/>
              </a:spcBef>
              <a:buFontTx/>
              <a:buChar char="•"/>
            </a:pPr>
            <a:r>
              <a:rPr lang="en-US" smtClean="0"/>
              <a:t>Those who do not separate well do not acquire the abilities they will need in the future to become independent adults in society it is a gradual process</a:t>
            </a:r>
          </a:p>
          <a:p>
            <a:pPr>
              <a:spcBef>
                <a:spcPct val="0"/>
              </a:spcBef>
              <a:buFontTx/>
              <a:buChar char="•"/>
            </a:pPr>
            <a:r>
              <a:rPr lang="en-US" smtClean="0"/>
              <a:t>Gradual process- financial and emotional support are still necessary</a:t>
            </a:r>
          </a:p>
          <a:p>
            <a:pPr>
              <a:spcBef>
                <a:spcPct val="0"/>
              </a:spcBef>
              <a:buFontTx/>
              <a:buChar char="•"/>
            </a:pPr>
            <a:r>
              <a:rPr lang="en-US" smtClean="0"/>
              <a:t> a process for both the students and their parents- students are trying to leave and parents are trying to let go</a:t>
            </a:r>
          </a:p>
          <a:p>
            <a:pPr>
              <a:spcBef>
                <a:spcPct val="0"/>
              </a:spcBef>
              <a:buFontTx/>
              <a:buChar char="•"/>
            </a:pPr>
            <a:r>
              <a:rPr lang="en-US" smtClean="0"/>
              <a:t>Their needs may conflict when students is trying to pull away and parents want to keep them there- I see this a lot with Latina/o students</a:t>
            </a:r>
          </a:p>
          <a:p>
            <a:pPr>
              <a:spcBef>
                <a:spcPct val="0"/>
              </a:spcBef>
            </a:pPr>
            <a:endParaRPr lang="en-US" smtClean="0"/>
          </a:p>
          <a:p>
            <a:pPr>
              <a:spcBef>
                <a:spcPct val="0"/>
              </a:spcBef>
              <a:buFontTx/>
              <a:buChar char="•"/>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FAAD50-F8CF-4F00-A882-84AFC23B5C16}"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 Childhood identity, basic aptitude and abilities, social opportunities all contribute to the formation of  their identity</a:t>
            </a:r>
          </a:p>
          <a:p>
            <a:pPr>
              <a:spcBef>
                <a:spcPct val="0"/>
              </a:spcBef>
              <a:buFontTx/>
              <a:buChar char="•"/>
            </a:pPr>
            <a:r>
              <a:rPr lang="en-US" smtClean="0"/>
              <a:t>Children as they grow up have a sense of who they are but when they become college students they make important decisions that contribute to their identity</a:t>
            </a:r>
          </a:p>
          <a:p>
            <a:pPr>
              <a:spcBef>
                <a:spcPct val="0"/>
              </a:spcBef>
              <a:buFontTx/>
              <a:buChar char="•"/>
            </a:pPr>
            <a:r>
              <a:rPr lang="en-US" smtClean="0"/>
              <a:t> Identity development- students are exploring various aspects of their identity  such as ethnicity, class, gender, sexual orientation and religion, the are being challenged by and hopefully better understanding and valuing diversity. They are realizing that their cultural background and family dynamics have an impact on who they are.</a:t>
            </a:r>
          </a:p>
          <a:p>
            <a:pPr>
              <a:spcBef>
                <a:spcPct val="0"/>
              </a:spcBef>
              <a:buFontTx/>
              <a:buChar char="•"/>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4208B7-CAF8-4383-8B09-D58212F4DEDD}"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Less need for intimacy with the family</a:t>
            </a:r>
          </a:p>
          <a:p>
            <a:pPr>
              <a:spcBef>
                <a:spcPct val="0"/>
              </a:spcBef>
              <a:buFontTx/>
              <a:buChar char="•"/>
            </a:pPr>
            <a:r>
              <a:rPr lang="en-US" smtClean="0"/>
              <a:t>Looking for others to share a bond with- they look for friends they can share meaningful experiences with</a:t>
            </a:r>
          </a:p>
          <a:p>
            <a:pPr>
              <a:spcBef>
                <a:spcPct val="0"/>
              </a:spcBef>
              <a:buFontTx/>
              <a:buChar char="•"/>
            </a:pPr>
            <a:r>
              <a:rPr lang="en-US" smtClean="0"/>
              <a:t> difficulties occur when they isolate themselves or are overly dependent on family or they can’t commit to relationships</a:t>
            </a:r>
          </a:p>
          <a:p>
            <a:pPr>
              <a:spcBef>
                <a:spcPct val="0"/>
              </a:spcBef>
              <a:buFontTx/>
              <a:buChar char="•"/>
            </a:pPr>
            <a:r>
              <a:rPr lang="en-US" smtClean="0"/>
              <a:t>1</a:t>
            </a:r>
            <a:r>
              <a:rPr lang="en-US" baseline="30000" smtClean="0"/>
              <a:t>st</a:t>
            </a:r>
            <a:r>
              <a:rPr lang="en-US" smtClean="0"/>
              <a:t> significant break up in a meaningful relationship- this can be one of the most stressful experiences of their college years and can escalate into an academic crisis.</a:t>
            </a:r>
          </a:p>
          <a:p>
            <a:pPr>
              <a:spcBef>
                <a:spcPct val="0"/>
              </a:spcBef>
              <a:buFontTx/>
              <a:buChar char="•"/>
            </a:pPr>
            <a:r>
              <a:rPr lang="en-US" smtClean="0"/>
              <a:t>All of these are transitions and adjustments they are experiencing which will have an impact on their well being.</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C6BCC1-9519-4EB6-A58A-DCA60EC55040}"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If any of these is experienced when they are feeling particularly vulnerable or are fragile this may lead them to experience a predictable developmental crisis </a:t>
            </a:r>
          </a:p>
          <a:p>
            <a:pPr>
              <a:spcBef>
                <a:spcPct val="0"/>
              </a:spcBef>
              <a:buFontTx/>
              <a:buChar char="•"/>
            </a:pPr>
            <a:r>
              <a:rPr lang="en-US" smtClean="0"/>
              <a:t> the experience of a crisis is overwhelming and distressing but it may be reframed to be seen as an opportunity for change</a:t>
            </a:r>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F429ED-D36D-4AFE-B77B-6AAE7182DF39}"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So lets add to the developmental tasks some of the aspects that are 1</a:t>
            </a:r>
            <a:r>
              <a:rPr lang="en-US" baseline="30000" smtClean="0"/>
              <a:t>st</a:t>
            </a:r>
            <a:r>
              <a:rPr lang="en-US" smtClean="0"/>
              <a:t> generation college students bring </a:t>
            </a:r>
          </a:p>
          <a:p>
            <a:pPr>
              <a:spcBef>
                <a:spcPct val="0"/>
              </a:spcBef>
              <a:buFontTx/>
              <a:buChar char="•"/>
            </a:pPr>
            <a:r>
              <a:rPr lang="en-US" smtClean="0"/>
              <a:t> if we think of a Latina, 18 yr old who lives with her parents whose H.S. friends did not go to college and who just started dating; issues of separation and autonomy of finding her own voice and being independent may be particularly challenging on top of this she feels alienated at the university and spends breaks in between classes in her car feeling alone and alienated and her classes are challenging her religious views, she is trying to find her way but feeling very confused.</a:t>
            </a:r>
          </a:p>
          <a:p>
            <a:pPr>
              <a:spcBef>
                <a:spcPct val="0"/>
              </a:spcBef>
              <a:buFontTx/>
              <a:buChar char="•"/>
            </a:pPr>
            <a:r>
              <a:rPr lang="en-US" smtClean="0"/>
              <a:t>Asian American female whose parents drop her off and pick her up from school, parents have chosen her major and don’t think she should get involved in orgs because it is a waste of time, she also works part time to help out at home, she is taking a women’s and their bodies class and is starting to wonder about her sexual orientation</a:t>
            </a:r>
          </a:p>
          <a:p>
            <a:pPr>
              <a:spcBef>
                <a:spcPct val="0"/>
              </a:spcBef>
              <a:buFontTx/>
              <a:buChar char="•"/>
            </a:pPr>
            <a:r>
              <a:rPr lang="en-US" smtClean="0"/>
              <a:t> Cultural expectations that we have when it comes to gender regarding autonomy, sexuality, financial obligations</a:t>
            </a:r>
          </a:p>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DCDED1-275A-40F9-9A3B-8437532AA012}"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 typeface="Wingdings" pitchFamily="2" charset="2"/>
              <a:buChar char="§"/>
            </a:pPr>
            <a:r>
              <a:rPr lang="en-US" smtClean="0"/>
              <a:t>I wanted to touch on some of the mental health issues that I see in all students and which also impact 1sts </a:t>
            </a:r>
          </a:p>
          <a:p>
            <a:pPr>
              <a:spcBef>
                <a:spcPct val="0"/>
              </a:spcBef>
              <a:buFont typeface="Wingdings" pitchFamily="2" charset="2"/>
              <a:buChar char="§"/>
            </a:pPr>
            <a:r>
              <a:rPr lang="en-US" smtClean="0"/>
              <a:t>This phenomenon is well documented and often seen with women of color and I would say it applies to people of color in general- the student does not internalize their success they feel that they have fooled everyone and experiences anxiety and guilt</a:t>
            </a:r>
          </a:p>
          <a:p>
            <a:pPr>
              <a:spcBef>
                <a:spcPct val="0"/>
              </a:spcBef>
              <a:buFont typeface="Wingdings" pitchFamily="2" charset="2"/>
              <a:buChar char="§"/>
            </a:pPr>
            <a:r>
              <a:rPr lang="en-US" smtClean="0"/>
              <a:t>Issues of self esteem come up often- students feeling not good enough</a:t>
            </a:r>
          </a:p>
          <a:p>
            <a:pPr>
              <a:spcBef>
                <a:spcPct val="0"/>
              </a:spcBef>
              <a:buFont typeface="Wingdings" pitchFamily="2" charset="2"/>
              <a:buChar char="§"/>
            </a:pPr>
            <a:r>
              <a:rPr lang="en-US" smtClean="0"/>
              <a:t>Substance abuse and use of the student and ACA issues in the family</a:t>
            </a:r>
          </a:p>
          <a:p>
            <a:pPr>
              <a:spcBef>
                <a:spcPct val="0"/>
              </a:spcBef>
              <a:buFont typeface="Wingdings" pitchFamily="2" charset="2"/>
              <a:buChar char="§"/>
            </a:pPr>
            <a:r>
              <a:rPr lang="en-US" smtClean="0"/>
              <a:t>Depression- seeing the world and themselves through a negative lens, Anxiety- fears that paralyze them</a:t>
            </a:r>
          </a:p>
          <a:p>
            <a:pPr>
              <a:spcBef>
                <a:spcPct val="0"/>
              </a:spcBef>
              <a:buFont typeface="Wingdings" pitchFamily="2" charset="2"/>
              <a:buChar char="§"/>
            </a:pPr>
            <a:r>
              <a:rPr lang="en-US" smtClean="0"/>
              <a:t>Suicidal ideation- increased hospitalizations- Latinas 1 in 5 have thought about it</a:t>
            </a:r>
          </a:p>
          <a:p>
            <a:pPr>
              <a:spcBef>
                <a:spcPct val="0"/>
              </a:spcBef>
              <a:buFont typeface="Wingdings" pitchFamily="2" charset="2"/>
              <a:buChar char="§"/>
            </a:pPr>
            <a:r>
              <a:rPr lang="en-US" smtClean="0"/>
              <a:t>Sexual assault and sexual abuse- devastating and may result in many negative beliefs of self and the world</a:t>
            </a:r>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55B856-6270-4434-8387-DA2FE4D2DDAE}"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65A25665-8930-4D45-82B5-9F1B91123A14}" type="datetimeFigureOut">
              <a:rPr lang="en-US"/>
              <a:pPr>
                <a:defRPr/>
              </a:pPr>
              <a:t>6/5/2009</a:t>
            </a:fld>
            <a:endParaRPr lang="en-US"/>
          </a:p>
        </p:txBody>
      </p:sp>
      <p:sp>
        <p:nvSpPr>
          <p:cNvPr id="8" name="Slide Number Placeholder 15"/>
          <p:cNvSpPr>
            <a:spLocks noGrp="1"/>
          </p:cNvSpPr>
          <p:nvPr>
            <p:ph type="sldNum" sz="quarter" idx="11"/>
          </p:nvPr>
        </p:nvSpPr>
        <p:spPr/>
        <p:txBody>
          <a:bodyPr/>
          <a:lstStyle>
            <a:lvl1pPr>
              <a:defRPr/>
            </a:lvl1pPr>
          </a:lstStyle>
          <a:p>
            <a:pPr>
              <a:defRPr/>
            </a:pPr>
            <a:fld id="{05A8BEAF-56A9-4961-B6C5-843F2EFE61F0}"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BC856991-0B25-4283-A9D4-E2C62F73E36B}" type="datetimeFigureOut">
              <a:rPr lang="en-US"/>
              <a:pPr>
                <a:defRPr/>
              </a:pPr>
              <a:t>6/5/2009</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0529C60-82A8-49C9-BB2B-8F07096E4A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61364881-6AD7-45A9-9762-8935A54E557F}" type="datetimeFigureOut">
              <a:rPr lang="en-US"/>
              <a:pPr>
                <a:defRPr/>
              </a:pPr>
              <a:t>6/5/2009</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631F151-3ED5-4ECE-9502-528CC56CA14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DF26A74A-35BE-49CD-B2DE-CC521223C6C2}" type="datetimeFigureOut">
              <a:rPr lang="en-US"/>
              <a:pPr>
                <a:defRPr/>
              </a:pPr>
              <a:t>6/5/2009</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A070F73F-AA7D-4F82-ABF3-2CA3820CF75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358FBF2-9601-4EE1-B3D7-90E361B2F7E3}" type="datetimeFigureOut">
              <a:rPr lang="en-US"/>
              <a:pPr>
                <a:defRPr/>
              </a:pPr>
              <a:t>6/5/2009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F2FB8D-86D8-406A-BECA-C7EE10CEE8F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C153A93B-49CC-4968-8E4B-52F77646FAAB}" type="datetimeFigureOut">
              <a:rPr lang="en-US"/>
              <a:pPr>
                <a:defRPr/>
              </a:pPr>
              <a:t>6/5/2009</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772A78D0-05ED-4D1C-86F8-479DD5C5D5D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46B64C3C-DB35-4A77-918C-70F1B872F259}"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fld id="{A4CA5DEF-4FF2-494A-8D51-CBA19EFFCBD2}" type="datetimeFigureOut">
              <a:rPr lang="en-US"/>
              <a:pPr>
                <a:defRPr/>
              </a:pPr>
              <a:t>6/5/2009</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48C29227-9863-40C1-8F5F-5C9C99EAE1D7}" type="datetimeFigureOut">
              <a:rPr lang="en-US"/>
              <a:pPr>
                <a:defRPr/>
              </a:pPr>
              <a:t>6/5/2009</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A1CB45D2-AA8C-4FAD-ACDF-B20F27BF9CE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DA5A98D5-F01B-4399-B007-69D233C373A8}" type="datetimeFigureOut">
              <a:rPr lang="en-US"/>
              <a:pPr>
                <a:defRPr/>
              </a:pPr>
              <a:t>6/5/2009</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75193F74-DC6C-4DFC-966A-084D47A1165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defRPr/>
            </a:pPr>
            <a:fld id="{61DB21DD-ABDE-44F6-91AE-4CE14D533A7E}" type="datetimeFigureOut">
              <a:rPr lang="en-US"/>
              <a:pPr>
                <a:defRPr/>
              </a:pPr>
              <a:t>6/5/2009</a:t>
            </a:fld>
            <a:endParaRPr lang="en-US"/>
          </a:p>
        </p:txBody>
      </p:sp>
      <p:sp>
        <p:nvSpPr>
          <p:cNvPr id="6" name="Slide Number Placeholder 8"/>
          <p:cNvSpPr>
            <a:spLocks noGrp="1"/>
          </p:cNvSpPr>
          <p:nvPr>
            <p:ph type="sldNum" sz="quarter" idx="11"/>
          </p:nvPr>
        </p:nvSpPr>
        <p:spPr/>
        <p:txBody>
          <a:bodyPr/>
          <a:lstStyle>
            <a:lvl1pPr>
              <a:defRPr/>
            </a:lvl1pPr>
          </a:lstStyle>
          <a:p>
            <a:pPr>
              <a:defRPr/>
            </a:pPr>
            <a:fld id="{33F9EB54-C751-47B0-9CF2-903629B0C61F}"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fld id="{A1BE53C6-832B-4CD7-8B43-55083D4F710F}" type="datetimeFigureOut">
              <a:rPr lang="en-US"/>
              <a:pPr>
                <a:defRPr/>
              </a:pPr>
              <a:t>6/5/2009</a:t>
            </a:fld>
            <a:endParaRPr lang="en-US"/>
          </a:p>
        </p:txBody>
      </p:sp>
      <p:sp>
        <p:nvSpPr>
          <p:cNvPr id="6" name="Slide Number Placeholder 8"/>
          <p:cNvSpPr>
            <a:spLocks noGrp="1"/>
          </p:cNvSpPr>
          <p:nvPr>
            <p:ph type="sldNum" sz="quarter" idx="11"/>
          </p:nvPr>
        </p:nvSpPr>
        <p:spPr/>
        <p:txBody>
          <a:bodyPr/>
          <a:lstStyle>
            <a:lvl1pPr>
              <a:defRPr/>
            </a:lvl1pPr>
          </a:lstStyle>
          <a:p>
            <a:pPr>
              <a:defRPr/>
            </a:pPr>
            <a:fld id="{49A5DBA3-C5A6-4AB0-BF50-14AB71EBB944}"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cs typeface="+mn-cs"/>
              </a:defRPr>
            </a:lvl1pPr>
          </a:lstStyle>
          <a:p>
            <a:pPr>
              <a:defRPr/>
            </a:pPr>
            <a:fld id="{8A4E371C-B4F8-4EC0-BE40-58754273ED98}" type="datetimeFigureOut">
              <a:rPr lang="en-US"/>
              <a:pPr>
                <a:defRPr/>
              </a:pPr>
              <a:t>6/5/2009</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cs typeface="+mn-cs"/>
              </a:defRPr>
            </a:lvl1pPr>
          </a:lstStyle>
          <a:p>
            <a:pPr>
              <a:defRPr/>
            </a:pPr>
            <a:fld id="{D0EC1826-1335-4E76-BC09-93080743D23A}"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720" r:id="rId1"/>
    <p:sldLayoutId id="2147483719" r:id="rId2"/>
    <p:sldLayoutId id="2147483721" r:id="rId3"/>
    <p:sldLayoutId id="2147483718" r:id="rId4"/>
    <p:sldLayoutId id="2147483722" r:id="rId5"/>
    <p:sldLayoutId id="2147483717" r:id="rId6"/>
    <p:sldLayoutId id="2147483716" r:id="rId7"/>
    <p:sldLayoutId id="2147483723" r:id="rId8"/>
    <p:sldLayoutId id="2147483724" r:id="rId9"/>
    <p:sldLayoutId id="2147483715" r:id="rId10"/>
    <p:sldLayoutId id="2147483714"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A94543"/>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8C3836"/>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A94543"/>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A94543"/>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Content Placeholder 5" descr="Latino student image.JPG"/>
          <p:cNvPicPr>
            <a:picLocks noGrp="1" noChangeAspect="1"/>
          </p:cNvPicPr>
          <p:nvPr>
            <p:ph idx="1"/>
          </p:nvPr>
        </p:nvPicPr>
        <p:blipFill>
          <a:blip r:embed="rId3"/>
          <a:srcRect/>
          <a:stretch>
            <a:fillRect/>
          </a:stretch>
        </p:blipFill>
        <p:spPr>
          <a:xfrm>
            <a:off x="1143000" y="1752600"/>
            <a:ext cx="6705600" cy="4373563"/>
          </a:xfrm>
        </p:spPr>
      </p:pic>
      <p:sp>
        <p:nvSpPr>
          <p:cNvPr id="4" name="Title 3"/>
          <p:cNvSpPr>
            <a:spLocks noGrp="1"/>
          </p:cNvSpPr>
          <p:nvPr>
            <p:ph type="title"/>
          </p:nvPr>
        </p:nvSpPr>
        <p:spPr>
          <a:xfrm>
            <a:off x="457200" y="152400"/>
            <a:ext cx="8229600" cy="1371600"/>
          </a:xfrm>
        </p:spPr>
        <p:txBody>
          <a:bodyPr>
            <a:normAutofit fontScale="90000"/>
          </a:bodyPr>
          <a:lstStyle/>
          <a:p>
            <a:pPr algn="ctr" fontAlgn="auto">
              <a:spcAft>
                <a:spcPts val="0"/>
              </a:spcAft>
              <a:defRPr/>
            </a:pPr>
            <a:r>
              <a:rPr sz="2700" b="1" smtClean="0"/>
              <a:t/>
            </a:r>
            <a:br>
              <a:rPr sz="2700" b="1" smtClean="0"/>
            </a:br>
            <a:r>
              <a:rPr smtClean="0"/>
              <a:t/>
            </a:r>
            <a:br>
              <a:rPr smtClean="0"/>
            </a:br>
            <a:r>
              <a:rPr smtClean="0"/>
              <a:t/>
            </a:r>
            <a:br>
              <a:rPr smtClean="0"/>
            </a:br>
            <a:r>
              <a:rPr sz="4400" smtClean="0"/>
              <a:t> </a:t>
            </a:r>
            <a:r>
              <a:rPr sz="3100" smtClean="0"/>
              <a:t>Academic culture shock: Promoting first generation student success through psychological wellbeing</a:t>
            </a:r>
            <a:br>
              <a:rPr sz="3100" smtClean="0"/>
            </a:br>
            <a:r>
              <a:rPr sz="3100" smtClean="0">
                <a:latin typeface="Agency FB" pitchFamily="34" charset="0"/>
              </a:rPr>
              <a:t>Rosa Moreno-</a:t>
            </a:r>
            <a:r>
              <a:rPr sz="3100" err="1" smtClean="0">
                <a:latin typeface="Agency FB" pitchFamily="34" charset="0"/>
              </a:rPr>
              <a:t>Alcaraz</a:t>
            </a:r>
            <a:r>
              <a:rPr sz="3100" smtClean="0">
                <a:latin typeface="Agency FB" pitchFamily="34" charset="0"/>
              </a:rPr>
              <a:t>, Ph.D.</a:t>
            </a:r>
            <a:endParaRPr sz="310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1"/>
          <p:cNvSpPr>
            <a:spLocks noGrp="1"/>
          </p:cNvSpPr>
          <p:nvPr>
            <p:ph idx="1"/>
          </p:nvPr>
        </p:nvSpPr>
        <p:spPr/>
        <p:txBody>
          <a:bodyPr/>
          <a:lstStyle/>
          <a:p>
            <a:r>
              <a:rPr lang="en-US" smtClean="0"/>
              <a:t>When you have a connection with a student</a:t>
            </a:r>
          </a:p>
          <a:p>
            <a:r>
              <a:rPr lang="en-US" smtClean="0"/>
              <a:t>They have confided in you/vulnerable</a:t>
            </a:r>
          </a:p>
          <a:p>
            <a:r>
              <a:rPr lang="en-US" smtClean="0"/>
              <a:t>Normalize talking to someone and obtaining clarity and guidance</a:t>
            </a:r>
          </a:p>
          <a:p>
            <a:r>
              <a:rPr lang="en-US" smtClean="0"/>
              <a:t>Plant the seed </a:t>
            </a:r>
          </a:p>
          <a:p>
            <a:r>
              <a:rPr lang="en-US" smtClean="0"/>
              <a:t>Motivation has to come from them</a:t>
            </a:r>
          </a:p>
          <a:p>
            <a:endParaRPr lang="en-US" smtClean="0"/>
          </a:p>
          <a:p>
            <a:endParaRPr lang="en-US" smtClean="0"/>
          </a:p>
        </p:txBody>
      </p:sp>
      <p:sp>
        <p:nvSpPr>
          <p:cNvPr id="3" name="Title 2"/>
          <p:cNvSpPr>
            <a:spLocks noGrp="1"/>
          </p:cNvSpPr>
          <p:nvPr>
            <p:ph type="title"/>
          </p:nvPr>
        </p:nvSpPr>
        <p:spPr/>
        <p:txBody>
          <a:bodyPr/>
          <a:lstStyle/>
          <a:p>
            <a:pPr algn="ctr" fontAlgn="auto">
              <a:spcAft>
                <a:spcPts val="0"/>
              </a:spcAft>
              <a:defRPr/>
            </a:pPr>
            <a:r>
              <a:rPr smtClean="0"/>
              <a:t>Referral to CAPS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5"/>
          <p:cNvSpPr>
            <a:spLocks noGrp="1"/>
          </p:cNvSpPr>
          <p:nvPr>
            <p:ph idx="1"/>
          </p:nvPr>
        </p:nvSpPr>
        <p:spPr/>
        <p:txBody>
          <a:bodyPr/>
          <a:lstStyle/>
          <a:p>
            <a:r>
              <a:rPr lang="en-US" smtClean="0"/>
              <a:t>2 worlds collide</a:t>
            </a:r>
          </a:p>
          <a:p>
            <a:r>
              <a:rPr lang="en-US" smtClean="0"/>
              <a:t>1</a:t>
            </a:r>
            <a:r>
              <a:rPr lang="en-US" baseline="30000" smtClean="0"/>
              <a:t>st</a:t>
            </a:r>
            <a:r>
              <a:rPr lang="en-US" smtClean="0"/>
              <a:t> gen students have one foot in the academy and one foot at home</a:t>
            </a:r>
          </a:p>
          <a:p>
            <a:endParaRPr lang="en-US" smtClean="0"/>
          </a:p>
        </p:txBody>
      </p:sp>
      <p:sp>
        <p:nvSpPr>
          <p:cNvPr id="5" name="Title 4"/>
          <p:cNvSpPr>
            <a:spLocks noGrp="1"/>
          </p:cNvSpPr>
          <p:nvPr>
            <p:ph type="title"/>
          </p:nvPr>
        </p:nvSpPr>
        <p:spPr/>
        <p:txBody>
          <a:bodyPr/>
          <a:lstStyle/>
          <a:p>
            <a:pPr fontAlgn="auto">
              <a:spcAft>
                <a:spcPts val="0"/>
              </a:spcAft>
              <a:defRPr/>
            </a:pPr>
            <a:r>
              <a:rPr smtClean="0"/>
              <a:t>Academic culture shock</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fontAlgn="auto">
              <a:spcAft>
                <a:spcPts val="0"/>
              </a:spcAft>
              <a:buFont typeface="Wingdings 2"/>
              <a:buNone/>
              <a:defRPr/>
            </a:pPr>
            <a:r>
              <a:rPr lang="en-US" dirty="0" smtClean="0"/>
              <a:t>1</a:t>
            </a:r>
            <a:r>
              <a:rPr lang="en-US" baseline="30000" dirty="0" smtClean="0"/>
              <a:t>st</a:t>
            </a:r>
            <a:r>
              <a:rPr lang="en-US" dirty="0" smtClean="0"/>
              <a:t> Generation Student</a:t>
            </a:r>
            <a:endParaRPr lang="en-US" dirty="0"/>
          </a:p>
        </p:txBody>
      </p:sp>
      <p:sp>
        <p:nvSpPr>
          <p:cNvPr id="36866" name="Content Placeholder 5"/>
          <p:cNvSpPr>
            <a:spLocks noGrp="1"/>
          </p:cNvSpPr>
          <p:nvPr>
            <p:ph sz="half" idx="2"/>
          </p:nvPr>
        </p:nvSpPr>
        <p:spPr>
          <a:xfrm>
            <a:off x="457200" y="2201863"/>
            <a:ext cx="4038600" cy="3913187"/>
          </a:xfrm>
        </p:spPr>
        <p:txBody>
          <a:bodyPr/>
          <a:lstStyle/>
          <a:p>
            <a:r>
              <a:rPr lang="en-US" smtClean="0"/>
              <a:t>Relationships with others</a:t>
            </a:r>
          </a:p>
          <a:p>
            <a:r>
              <a:rPr lang="en-US" smtClean="0"/>
              <a:t>Financial survival</a:t>
            </a:r>
          </a:p>
          <a:p>
            <a:r>
              <a:rPr lang="en-US" smtClean="0"/>
              <a:t>Survival of the group</a:t>
            </a:r>
          </a:p>
          <a:p>
            <a:r>
              <a:rPr lang="en-US" smtClean="0"/>
              <a:t>Time is flexible and secondary to “felt need” or relationship responsibility</a:t>
            </a:r>
          </a:p>
          <a:p>
            <a:endParaRPr lang="en-US" smtClean="0"/>
          </a:p>
        </p:txBody>
      </p:sp>
      <p:sp>
        <p:nvSpPr>
          <p:cNvPr id="36867" name="Content Placeholder 7"/>
          <p:cNvSpPr>
            <a:spLocks noGrp="1"/>
          </p:cNvSpPr>
          <p:nvPr>
            <p:ph sz="quarter" idx="4"/>
          </p:nvPr>
        </p:nvSpPr>
        <p:spPr>
          <a:xfrm>
            <a:off x="4649788" y="2201863"/>
            <a:ext cx="4038600" cy="3913187"/>
          </a:xfrm>
        </p:spPr>
        <p:txBody>
          <a:bodyPr/>
          <a:lstStyle/>
          <a:p>
            <a:r>
              <a:rPr lang="en-US" smtClean="0"/>
              <a:t>Order</a:t>
            </a:r>
          </a:p>
          <a:p>
            <a:r>
              <a:rPr lang="en-US" smtClean="0"/>
              <a:t>Structure</a:t>
            </a:r>
          </a:p>
          <a:p>
            <a:r>
              <a:rPr lang="en-US" smtClean="0"/>
              <a:t>Focus on time</a:t>
            </a:r>
          </a:p>
          <a:p>
            <a:r>
              <a:rPr lang="en-US" smtClean="0"/>
              <a:t>Hierarchy</a:t>
            </a:r>
          </a:p>
          <a:p>
            <a:r>
              <a:rPr lang="en-US" smtClean="0"/>
              <a:t>Independence/autonomy</a:t>
            </a:r>
          </a:p>
        </p:txBody>
      </p:sp>
      <p:sp>
        <p:nvSpPr>
          <p:cNvPr id="4" name="Title 3"/>
          <p:cNvSpPr>
            <a:spLocks noGrp="1"/>
          </p:cNvSpPr>
          <p:nvPr>
            <p:ph type="title"/>
          </p:nvPr>
        </p:nvSpPr>
        <p:spPr/>
        <p:txBody>
          <a:bodyPr/>
          <a:lstStyle/>
          <a:p>
            <a:pPr fontAlgn="auto">
              <a:spcAft>
                <a:spcPts val="0"/>
              </a:spcAft>
              <a:defRPr/>
            </a:pPr>
            <a:r>
              <a:rPr dirty="0" smtClean="0"/>
              <a:t>Two worlds collide</a:t>
            </a:r>
            <a:endParaRPr dirty="0"/>
          </a:p>
        </p:txBody>
      </p:sp>
      <p:sp>
        <p:nvSpPr>
          <p:cNvPr id="7" name="Text Placeholder 6"/>
          <p:cNvSpPr>
            <a:spLocks noGrp="1"/>
          </p:cNvSpPr>
          <p:nvPr>
            <p:ph type="body" idx="3"/>
          </p:nvPr>
        </p:nvSpPr>
        <p:spPr>
          <a:noFill/>
          <a:ln/>
        </p:spPr>
        <p:txBody>
          <a:bodyPr/>
          <a:lstStyle/>
          <a:p>
            <a:pPr fontAlgn="auto">
              <a:spcAft>
                <a:spcPts val="0"/>
              </a:spcAft>
              <a:buFont typeface="Wingdings 2"/>
              <a:buNone/>
              <a:defRPr/>
            </a:pPr>
            <a:r>
              <a:rPr lang="en-US" dirty="0" smtClean="0"/>
              <a:t>The Academy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7"/>
          <p:cNvSpPr>
            <a:spLocks noGrp="1"/>
          </p:cNvSpPr>
          <p:nvPr>
            <p:ph idx="1"/>
          </p:nvPr>
        </p:nvSpPr>
        <p:spPr/>
        <p:txBody>
          <a:bodyPr/>
          <a:lstStyle/>
          <a:p>
            <a:r>
              <a:rPr lang="en-US" sz="2800" smtClean="0"/>
              <a:t>Build relationship</a:t>
            </a:r>
          </a:p>
          <a:p>
            <a:r>
              <a:rPr lang="en-US" sz="2800" smtClean="0"/>
              <a:t>Help with interpersonal and professional skills</a:t>
            </a:r>
          </a:p>
          <a:p>
            <a:r>
              <a:rPr lang="en-US" sz="2800" smtClean="0"/>
              <a:t>Validate and normalize their experience</a:t>
            </a:r>
          </a:p>
          <a:p>
            <a:r>
              <a:rPr lang="en-US" sz="2800" smtClean="0"/>
              <a:t>Recognize them as the strivers that they are</a:t>
            </a:r>
          </a:p>
          <a:p>
            <a:r>
              <a:rPr lang="en-US" sz="2800" smtClean="0"/>
              <a:t>Speak to the part of them that wants to be here</a:t>
            </a:r>
          </a:p>
          <a:p>
            <a:r>
              <a:rPr lang="en-US" sz="2800" smtClean="0"/>
              <a:t>Know that they want your approval</a:t>
            </a:r>
          </a:p>
          <a:p>
            <a:r>
              <a:rPr lang="en-US" sz="2800" smtClean="0"/>
              <a:t>Help them move from Academic Culture shock to Academic Ownership</a:t>
            </a:r>
          </a:p>
          <a:p>
            <a:endParaRPr lang="en-US" smtClean="0"/>
          </a:p>
        </p:txBody>
      </p:sp>
      <p:sp>
        <p:nvSpPr>
          <p:cNvPr id="7" name="Title 6"/>
          <p:cNvSpPr>
            <a:spLocks noGrp="1"/>
          </p:cNvSpPr>
          <p:nvPr>
            <p:ph type="title"/>
          </p:nvPr>
        </p:nvSpPr>
        <p:spPr/>
        <p:txBody>
          <a:bodyPr/>
          <a:lstStyle/>
          <a:p>
            <a:pPr fontAlgn="auto">
              <a:spcAft>
                <a:spcPts val="0"/>
              </a:spcAft>
              <a:defRPr/>
            </a:pPr>
            <a:r>
              <a:rPr smtClean="0"/>
              <a:t>What can be done</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Box 5"/>
          <p:cNvSpPr txBox="1">
            <a:spLocks noChangeArrowheads="1"/>
          </p:cNvSpPr>
          <p:nvPr/>
        </p:nvSpPr>
        <p:spPr bwMode="auto">
          <a:xfrm>
            <a:off x="2514600" y="1676400"/>
            <a:ext cx="4267200" cy="2554288"/>
          </a:xfrm>
          <a:prstGeom prst="rect">
            <a:avLst/>
          </a:prstGeom>
          <a:noFill/>
          <a:ln w="9525">
            <a:noFill/>
            <a:miter lim="800000"/>
            <a:headEnd/>
            <a:tailEnd/>
          </a:ln>
        </p:spPr>
        <p:txBody>
          <a:bodyPr>
            <a:spAutoFit/>
          </a:bodyPr>
          <a:lstStyle/>
          <a:p>
            <a:r>
              <a:rPr lang="en-US" sz="3200">
                <a:latin typeface="Constantia" pitchFamily="18" charset="0"/>
              </a:rPr>
              <a:t>The only factor becoming scarce in a world of abundance is human attention</a:t>
            </a:r>
          </a:p>
          <a:p>
            <a:r>
              <a:rPr lang="en-US" sz="3200">
                <a:latin typeface="Constantia" pitchFamily="18" charset="0"/>
              </a:rPr>
              <a:t>-</a:t>
            </a:r>
            <a:r>
              <a:rPr lang="en-US" sz="2400">
                <a:latin typeface="Constantia" pitchFamily="18" charset="0"/>
              </a:rPr>
              <a:t>Kevin Kelly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6385" name="Picture 2"/>
          <p:cNvPicPr>
            <a:picLocks noGrp="1" noChangeAspect="1" noChangeArrowheads="1"/>
          </p:cNvPicPr>
          <p:nvPr>
            <p:ph idx="1"/>
          </p:nvPr>
        </p:nvPicPr>
        <p:blipFill>
          <a:blip r:embed="rId3"/>
          <a:srcRect/>
          <a:stretch>
            <a:fillRect/>
          </a:stretch>
        </p:blipFill>
        <p:spPr>
          <a:xfrm>
            <a:off x="1524000" y="1524000"/>
            <a:ext cx="6096000" cy="4572000"/>
          </a:xfrm>
        </p:spPr>
      </p:pic>
      <p:sp>
        <p:nvSpPr>
          <p:cNvPr id="2" name="Title 1"/>
          <p:cNvSpPr>
            <a:spLocks noGrp="1"/>
          </p:cNvSpPr>
          <p:nvPr>
            <p:ph type="title"/>
          </p:nvPr>
        </p:nvSpPr>
        <p:spPr/>
        <p:txBody>
          <a:bodyPr/>
          <a:lstStyle/>
          <a:p>
            <a:pPr fontAlgn="auto">
              <a:spcAft>
                <a:spcPts val="0"/>
              </a:spcAft>
              <a:defRPr/>
            </a:pPr>
            <a:r>
              <a:rPr smtClean="0"/>
              <a:t>http://www.firstinthefamily.org/</a:t>
            </a:r>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3"/>
          <p:cNvSpPr txBox="1">
            <a:spLocks noChangeArrowheads="1"/>
          </p:cNvSpPr>
          <p:nvPr/>
        </p:nvSpPr>
        <p:spPr bwMode="auto">
          <a:xfrm>
            <a:off x="228600" y="914400"/>
            <a:ext cx="8534400" cy="4062413"/>
          </a:xfrm>
          <a:prstGeom prst="rect">
            <a:avLst/>
          </a:prstGeom>
          <a:noFill/>
          <a:ln w="9525">
            <a:noFill/>
            <a:miter lim="800000"/>
            <a:headEnd/>
            <a:tailEnd/>
          </a:ln>
        </p:spPr>
        <p:txBody>
          <a:bodyPr>
            <a:spAutoFit/>
          </a:bodyPr>
          <a:lstStyle/>
          <a:p>
            <a:pPr algn="ctr"/>
            <a:r>
              <a:rPr lang="en-US" sz="4800">
                <a:latin typeface="Constantia" pitchFamily="18" charset="0"/>
              </a:rPr>
              <a:t>Primary Developmental Tasks</a:t>
            </a:r>
          </a:p>
          <a:p>
            <a:pPr algn="ctr"/>
            <a:endParaRPr lang="en-US" sz="4800">
              <a:latin typeface="Constantia" pitchFamily="18" charset="0"/>
            </a:endParaRPr>
          </a:p>
          <a:p>
            <a:pPr>
              <a:buFont typeface="Arial" charset="0"/>
              <a:buChar char="•"/>
            </a:pPr>
            <a:r>
              <a:rPr lang="en-US" sz="4800">
                <a:latin typeface="Constantia" pitchFamily="18" charset="0"/>
              </a:rPr>
              <a:t>Separation or differentiation </a:t>
            </a:r>
          </a:p>
          <a:p>
            <a:pPr>
              <a:buFont typeface="Arial" charset="0"/>
              <a:buChar char="•"/>
            </a:pPr>
            <a:r>
              <a:rPr lang="en-US" sz="4800">
                <a:latin typeface="Constantia" pitchFamily="18" charset="0"/>
              </a:rPr>
              <a:t>Identity Formation</a:t>
            </a:r>
          </a:p>
          <a:p>
            <a:pPr>
              <a:buFont typeface="Arial" charset="0"/>
              <a:buChar char="•"/>
            </a:pPr>
            <a:r>
              <a:rPr lang="en-US" sz="4800">
                <a:latin typeface="Constantia" pitchFamily="18" charset="0"/>
              </a:rPr>
              <a:t>Intimacy</a:t>
            </a:r>
          </a:p>
          <a:p>
            <a:endParaRPr lang="en-US">
              <a:latin typeface="Constant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p:txBody>
          <a:bodyPr/>
          <a:lstStyle/>
          <a:p>
            <a:r>
              <a:rPr lang="en-US" sz="3600" smtClean="0"/>
              <a:t>Differentiation from parents, home and high school friends </a:t>
            </a:r>
          </a:p>
          <a:p>
            <a:r>
              <a:rPr lang="en-US" sz="3600" smtClean="0"/>
              <a:t>Gradual Process</a:t>
            </a:r>
          </a:p>
          <a:p>
            <a:r>
              <a:rPr lang="en-US" sz="3600" smtClean="0"/>
              <a:t>Support continues to be necessary</a:t>
            </a:r>
          </a:p>
        </p:txBody>
      </p:sp>
      <p:sp>
        <p:nvSpPr>
          <p:cNvPr id="2" name="Title 1"/>
          <p:cNvSpPr>
            <a:spLocks noGrp="1"/>
          </p:cNvSpPr>
          <p:nvPr>
            <p:ph type="title"/>
          </p:nvPr>
        </p:nvSpPr>
        <p:spPr/>
        <p:txBody>
          <a:bodyPr/>
          <a:lstStyle/>
          <a:p>
            <a:pPr fontAlgn="auto">
              <a:spcAft>
                <a:spcPts val="0"/>
              </a:spcAft>
              <a:defRPr/>
            </a:pPr>
            <a:r>
              <a:rPr sz="6000" smtClean="0"/>
              <a:t>Separation</a:t>
            </a:r>
            <a:endParaRPr sz="6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1"/>
          </p:nvPr>
        </p:nvSpPr>
        <p:spPr/>
        <p:txBody>
          <a:bodyPr/>
          <a:lstStyle/>
          <a:p>
            <a:r>
              <a:rPr lang="en-US" smtClean="0"/>
              <a:t>Who am I?</a:t>
            </a:r>
          </a:p>
          <a:p>
            <a:r>
              <a:rPr lang="en-US" smtClean="0"/>
              <a:t>Career confusion, political and religious values</a:t>
            </a:r>
          </a:p>
          <a:p>
            <a:r>
              <a:rPr lang="en-US" smtClean="0"/>
              <a:t>Choices help them take responsibility and develop self-confidence</a:t>
            </a:r>
          </a:p>
          <a:p>
            <a:r>
              <a:rPr lang="en-US" smtClean="0"/>
              <a:t>Identity development</a:t>
            </a:r>
          </a:p>
        </p:txBody>
      </p:sp>
      <p:sp>
        <p:nvSpPr>
          <p:cNvPr id="2" name="Title 1"/>
          <p:cNvSpPr>
            <a:spLocks noGrp="1"/>
          </p:cNvSpPr>
          <p:nvPr>
            <p:ph type="title"/>
          </p:nvPr>
        </p:nvSpPr>
        <p:spPr/>
        <p:txBody>
          <a:bodyPr/>
          <a:lstStyle/>
          <a:p>
            <a:pPr fontAlgn="auto">
              <a:spcAft>
                <a:spcPts val="0"/>
              </a:spcAft>
              <a:defRPr/>
            </a:pPr>
            <a:r>
              <a:rPr smtClean="0"/>
              <a:t>Identity formation</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idx="1"/>
          </p:nvPr>
        </p:nvSpPr>
        <p:spPr/>
        <p:txBody>
          <a:bodyPr/>
          <a:lstStyle/>
          <a:p>
            <a:r>
              <a:rPr lang="en-US" smtClean="0"/>
              <a:t>Increased need for intimacy in friendships &amp; Romantic Relationships</a:t>
            </a:r>
          </a:p>
          <a:p>
            <a:r>
              <a:rPr lang="en-US" smtClean="0"/>
              <a:t>May experience 1</a:t>
            </a:r>
            <a:r>
              <a:rPr lang="en-US" baseline="30000" smtClean="0"/>
              <a:t>st</a:t>
            </a:r>
            <a:r>
              <a:rPr lang="en-US" smtClean="0"/>
              <a:t> significant Break-up</a:t>
            </a:r>
          </a:p>
          <a:p>
            <a:endParaRPr lang="en-US" smtClean="0"/>
          </a:p>
        </p:txBody>
      </p:sp>
      <p:sp>
        <p:nvSpPr>
          <p:cNvPr id="2" name="Title 1"/>
          <p:cNvSpPr>
            <a:spLocks noGrp="1"/>
          </p:cNvSpPr>
          <p:nvPr>
            <p:ph type="title"/>
          </p:nvPr>
        </p:nvSpPr>
        <p:spPr/>
        <p:txBody>
          <a:bodyPr/>
          <a:lstStyle/>
          <a:p>
            <a:pPr fontAlgn="auto">
              <a:spcAft>
                <a:spcPts val="0"/>
              </a:spcAft>
              <a:defRPr/>
            </a:pPr>
            <a:r>
              <a:rPr smtClean="0"/>
              <a:t>Intimacy</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1"/>
          </p:nvPr>
        </p:nvSpPr>
        <p:spPr/>
        <p:txBody>
          <a:bodyPr/>
          <a:lstStyle/>
          <a:p>
            <a:r>
              <a:rPr lang="en-US" smtClean="0"/>
              <a:t>differentiation from parents, career confusion, romantic relationships, being evaluated, transitions, adjustments</a:t>
            </a:r>
          </a:p>
          <a:p>
            <a:endParaRPr lang="en-US" smtClean="0"/>
          </a:p>
        </p:txBody>
      </p:sp>
      <p:sp>
        <p:nvSpPr>
          <p:cNvPr id="2" name="Title 1"/>
          <p:cNvSpPr>
            <a:spLocks noGrp="1"/>
          </p:cNvSpPr>
          <p:nvPr>
            <p:ph type="title"/>
          </p:nvPr>
        </p:nvSpPr>
        <p:spPr/>
        <p:txBody>
          <a:bodyPr/>
          <a:lstStyle/>
          <a:p>
            <a:pPr fontAlgn="auto">
              <a:spcAft>
                <a:spcPts val="0"/>
              </a:spcAft>
              <a:defRPr/>
            </a:pPr>
            <a:r>
              <a:rPr smtClean="0"/>
              <a:t>Predictable developmental crises</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mtClean="0"/>
              <a:t>1</a:t>
            </a:r>
            <a:r>
              <a:rPr baseline="30000" smtClean="0"/>
              <a:t>st</a:t>
            </a:r>
            <a:r>
              <a:rPr smtClean="0"/>
              <a:t> generation lens</a:t>
            </a:r>
            <a:endParaRPr/>
          </a:p>
        </p:txBody>
      </p:sp>
      <p:sp>
        <p:nvSpPr>
          <p:cNvPr id="28674" name="Content Placeholder 3"/>
          <p:cNvSpPr>
            <a:spLocks noGrp="1"/>
          </p:cNvSpPr>
          <p:nvPr>
            <p:ph sz="half" idx="1"/>
          </p:nvPr>
        </p:nvSpPr>
        <p:spPr>
          <a:xfrm>
            <a:off x="457200" y="1524000"/>
            <a:ext cx="4059238" cy="4572000"/>
          </a:xfrm>
        </p:spPr>
        <p:txBody>
          <a:bodyPr/>
          <a:lstStyle/>
          <a:p>
            <a:r>
              <a:rPr lang="en-US" smtClean="0"/>
              <a:t>Tasks</a:t>
            </a:r>
          </a:p>
          <a:p>
            <a:pPr lvl="1"/>
            <a:r>
              <a:rPr lang="en-US" smtClean="0"/>
              <a:t>Separation</a:t>
            </a:r>
          </a:p>
          <a:p>
            <a:pPr lvl="1"/>
            <a:r>
              <a:rPr lang="en-US" smtClean="0"/>
              <a:t>Identity formation</a:t>
            </a:r>
          </a:p>
          <a:p>
            <a:pPr lvl="1"/>
            <a:r>
              <a:rPr lang="en-US" smtClean="0"/>
              <a:t>Achieving intimacy </a:t>
            </a:r>
          </a:p>
        </p:txBody>
      </p:sp>
      <p:sp>
        <p:nvSpPr>
          <p:cNvPr id="28675" name="Content Placeholder 4"/>
          <p:cNvSpPr>
            <a:spLocks noGrp="1"/>
          </p:cNvSpPr>
          <p:nvPr>
            <p:ph sz="half" idx="2"/>
          </p:nvPr>
        </p:nvSpPr>
        <p:spPr>
          <a:xfrm>
            <a:off x="4648200" y="1524000"/>
            <a:ext cx="4059238" cy="4572000"/>
          </a:xfrm>
        </p:spPr>
        <p:txBody>
          <a:bodyPr/>
          <a:lstStyle/>
          <a:p>
            <a:r>
              <a:rPr lang="en-US" smtClean="0"/>
              <a:t>Aspects of self</a:t>
            </a:r>
          </a:p>
          <a:p>
            <a:pPr lvl="1"/>
            <a:r>
              <a:rPr lang="en-US" smtClean="0"/>
              <a:t>Independence</a:t>
            </a:r>
          </a:p>
          <a:p>
            <a:pPr lvl="1"/>
            <a:r>
              <a:rPr lang="en-US" smtClean="0"/>
              <a:t>Class</a:t>
            </a:r>
          </a:p>
          <a:p>
            <a:pPr lvl="1"/>
            <a:r>
              <a:rPr lang="en-US" smtClean="0"/>
              <a:t>Culture</a:t>
            </a:r>
          </a:p>
          <a:p>
            <a:pPr lvl="1"/>
            <a:r>
              <a:rPr lang="en-US" smtClean="0"/>
              <a:t>Gender</a:t>
            </a:r>
          </a:p>
          <a:p>
            <a:pPr lvl="1"/>
            <a:r>
              <a:rPr lang="en-US" smtClean="0"/>
              <a:t>Sexual orientation</a:t>
            </a:r>
          </a:p>
          <a:p>
            <a:pPr lvl="1"/>
            <a:r>
              <a:rPr lang="en-US" smtClean="0"/>
              <a:t> Alienation</a:t>
            </a:r>
          </a:p>
          <a:p>
            <a:pPr lvl="1">
              <a:buFont typeface="Wingdings 2" pitchFamily="18" charset="2"/>
              <a:buNone/>
            </a:pPr>
            <a:endParaRPr lang="en-US" smtClean="0"/>
          </a:p>
          <a:p>
            <a:pPr lvl="1"/>
            <a:endParaRPr lang="en-US" smtClean="0"/>
          </a:p>
          <a:p>
            <a:pPr lvl="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5"/>
          <p:cNvSpPr>
            <a:spLocks noGrp="1"/>
          </p:cNvSpPr>
          <p:nvPr>
            <p:ph idx="1"/>
          </p:nvPr>
        </p:nvSpPr>
        <p:spPr/>
        <p:txBody>
          <a:bodyPr/>
          <a:lstStyle/>
          <a:p>
            <a:r>
              <a:rPr lang="en-US" smtClean="0"/>
              <a:t>Imposter phenomenon</a:t>
            </a:r>
          </a:p>
          <a:p>
            <a:r>
              <a:rPr lang="en-US" smtClean="0"/>
              <a:t>Self esteem</a:t>
            </a:r>
          </a:p>
          <a:p>
            <a:r>
              <a:rPr lang="en-US" smtClean="0"/>
              <a:t>Substance abuse</a:t>
            </a:r>
          </a:p>
          <a:p>
            <a:r>
              <a:rPr lang="en-US" smtClean="0"/>
              <a:t>Depression &amp; Anxiety</a:t>
            </a:r>
          </a:p>
          <a:p>
            <a:r>
              <a:rPr lang="en-US" smtClean="0"/>
              <a:t>Suicidal ideation</a:t>
            </a:r>
          </a:p>
          <a:p>
            <a:r>
              <a:rPr lang="en-US" smtClean="0"/>
              <a:t>Sexual assault/child abuse</a:t>
            </a:r>
          </a:p>
          <a:p>
            <a:pPr>
              <a:buFont typeface="Wingdings 2" pitchFamily="18" charset="2"/>
              <a:buNone/>
            </a:pPr>
            <a:endParaRPr lang="en-US" smtClean="0"/>
          </a:p>
        </p:txBody>
      </p:sp>
      <p:sp>
        <p:nvSpPr>
          <p:cNvPr id="5" name="Title 4"/>
          <p:cNvSpPr>
            <a:spLocks noGrp="1"/>
          </p:cNvSpPr>
          <p:nvPr>
            <p:ph type="title"/>
          </p:nvPr>
        </p:nvSpPr>
        <p:spPr/>
        <p:txBody>
          <a:bodyPr/>
          <a:lstStyle/>
          <a:p>
            <a:pPr fontAlgn="auto">
              <a:spcAft>
                <a:spcPts val="0"/>
              </a:spcAft>
              <a:defRPr/>
            </a:pPr>
            <a:r>
              <a:rPr smtClean="0"/>
              <a:t>Mental Health &amp; Wellbeing</a:t>
            </a:r>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830</TotalTime>
  <Words>1589</Words>
  <Application>Microsoft Office PowerPoint</Application>
  <PresentationFormat>On-screen Show (4:3)</PresentationFormat>
  <Paragraphs>128</Paragraphs>
  <Slides>14</Slides>
  <Notes>14</Notes>
  <HiddenSlides>1</HiddenSlides>
  <MMClips>0</MMClips>
  <ScaleCrop>false</ScaleCrop>
  <HeadingPairs>
    <vt:vector size="6" baseType="variant">
      <vt:variant>
        <vt:lpstr>Fonts Used</vt:lpstr>
      </vt:variant>
      <vt:variant>
        <vt:i4>5</vt:i4>
      </vt:variant>
      <vt:variant>
        <vt:lpstr>Design Template</vt:lpstr>
      </vt:variant>
      <vt:variant>
        <vt:i4>6</vt:i4>
      </vt:variant>
      <vt:variant>
        <vt:lpstr>Slide Titles</vt:lpstr>
      </vt:variant>
      <vt:variant>
        <vt:i4>14</vt:i4>
      </vt:variant>
    </vt:vector>
  </HeadingPairs>
  <TitlesOfParts>
    <vt:vector size="25" baseType="lpstr">
      <vt:lpstr>Constantia</vt:lpstr>
      <vt:lpstr>Arial</vt:lpstr>
      <vt:lpstr>Wingdings 2</vt:lpstr>
      <vt:lpstr>Calibri</vt:lpstr>
      <vt:lpstr>Wingdings</vt:lpstr>
      <vt:lpstr>Paper</vt:lpstr>
      <vt:lpstr>Paper</vt:lpstr>
      <vt:lpstr>Paper</vt:lpstr>
      <vt:lpstr>Paper</vt:lpstr>
      <vt:lpstr>Paper</vt:lpstr>
      <vt:lpstr>Paper</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CSULB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 Services Division</dc:creator>
  <cp:lastModifiedBy>ctucker</cp:lastModifiedBy>
  <cp:revision>44</cp:revision>
  <dcterms:created xsi:type="dcterms:W3CDTF">2009-05-22T19:02:36Z</dcterms:created>
  <dcterms:modified xsi:type="dcterms:W3CDTF">2009-06-05T21:06:41Z</dcterms:modified>
</cp:coreProperties>
</file>